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</p:sldIdLst>
  <p:sldSz cy="5143500" cx="9144000"/>
  <p:notesSz cx="6858000" cy="9144000"/>
  <p:embeddedFontLst>
    <p:embeddedFont>
      <p:font typeface="Montserrat"/>
      <p:regular r:id="rId177"/>
      <p:bold r:id="rId178"/>
      <p:italic r:id="rId179"/>
      <p:boldItalic r:id="rId1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18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font" Target="fonts/Montserrat-italic.fntdata"/><Relationship Id="rId178" Type="http://schemas.openxmlformats.org/officeDocument/2006/relationships/font" Target="fonts/Montserrat-bold.fntdata"/><Relationship Id="rId177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ced966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ced966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f0d3261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f0d3261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af0d3261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af0d3261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b0319b862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b0319b862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b0319b862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b0319b862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b0319b8627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b0319b8627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0319b862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0319b862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b0319b8627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b0319b862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b0319b8627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b0319b8627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b0319b862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b0319b862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b0319b8627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b0319b862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ced966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ced966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b0319b8627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b0319b8627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b0319b8627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b0319b862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a80f005f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a80f005f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a80f005ff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a80f005f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a80f005f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a80f005f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a80f005f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a80f005f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a80f005f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a80f005f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a80f005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a80f005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a80f005ff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a80f005ff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a80f005f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a80f005f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ed9665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ed966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80f005ff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80f005ff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a80f005ff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a80f005ff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a80f005ff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a80f005ff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a80f005ff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a80f005ff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a80f005ff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a80f005ff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a80f005ff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a80f005ff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a80f005ff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a80f005ff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a80f005ff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a80f005ff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a80f005ff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a80f005ff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a80f005ff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a80f005ff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ced966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ced966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a80f005ff3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a80f005ff3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a80f005ff3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a80f005ff3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a80f005ff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a80f005ff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a80f005ff3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a80f005ff3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a80f005ff3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a80f005ff3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a80f005ff3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a80f005ff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a80f005ff3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a80f005ff3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a80f005ff3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a80f005ff3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a80f005ff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a80f005ff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a80f005ff3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a80f005ff3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ed966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ed966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a80f005ff3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a80f005ff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ga80f005ff3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3" name="Google Shape;3483;ga80f005ff3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a80f005ff3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a80f005ff3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a80f005ff3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a80f005ff3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a80f005ff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a80f005ff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a80f005ff3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a80f005ff3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b0bc3b14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b0bc3b14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a80f005ff3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a80f005ff3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80f005ff3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80f005ff3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a80f005ff3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a80f005ff3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5ced9665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5ced9665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a80f005ff3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a80f005ff3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b0bc3b1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b0bc3b1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b0bc3b14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b0bc3b14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b0bc3b14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b0bc3b14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b0bc3b14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b0bc3b14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b0bc3b14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b0bc3b14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b0bc3b14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b0bc3b14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b0bc3b14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b0bc3b14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b0bc3b14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b0bc3b14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b0bc3b147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b0bc3b147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ced966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ced966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b0bc3b147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b0bc3b147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b0bc3b14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b0bc3b14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b0bc3b147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b0bc3b147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b0bc3b147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b0bc3b147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b0bc3b14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b0bc3b14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b0bc3b14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b0bc3b14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b0bc3b147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Google Shape;3867;gb0bc3b14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b0bc3b147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b0bc3b147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b0bc3b14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b0bc3b14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gb0bc3b147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Google Shape;3939;gb0bc3b147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ced9665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ced9665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b0bc3b147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b0bc3b147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b0bc3b147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Google Shape;3955;gb0bc3b147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b0bc3b147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b0bc3b147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ced966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ced966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5ced9665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5ced9665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ce16319f8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ce16319f8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e16319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e16319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ce16319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ce16319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ce16319f8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ce16319f8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e16319f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e16319f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e16319f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e16319f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e16319f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e16319f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e16319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e16319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e16319f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e16319f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e16319f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e16319f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ce16319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ce16319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e16319f8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e16319f8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e16319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ce16319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ce16319f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ce16319f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e16319f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ce16319f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e16319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e16319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e16319f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e16319f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ce16319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ce16319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e16319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e16319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e16319f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ce16319f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ce16319f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ce16319f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d7ff632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d7ff632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ce16319f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ce16319f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ce16319f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ce16319f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ce16319f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ce16319f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ce16319f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ce16319f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ce16319f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ce16319f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ce16319f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ce16319f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ce16319f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ce16319f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ce16319f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ce16319f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ce16319f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ce16319f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ace16319f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ace16319f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319b862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0319b862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ce16319f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ce16319f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d7ff632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d7ff632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d7ff6325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d7ff6325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d7ff6325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d7ff6325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ad7ff632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ad7ff632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ad7ff6325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ad7ff6325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d7ff632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ad7ff632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d7ff632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d7ff632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ad7ff632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ad7ff632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d7ff632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ad7ff632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e1631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e1631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d7ff6325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d7ff6325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ad7ff6325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ad7ff6325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d7ff6325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d7ff6325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ad7ff6325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ad7ff6325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d7ff6325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d7ff6325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d7ff6325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d7ff6325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d7ff6325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d7ff6325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ad7ff63257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ad7ff63257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ad7ff6325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ad7ff6325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ad7ff63257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ad7ff63257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ce16319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ce16319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d7ff6325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d7ff6325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d7ff63257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d7ff63257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ad7ff63257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ad7ff63257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d7ff63257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d7ff63257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ad7ff63257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ad7ff63257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ad7ff63257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ad7ff63257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ad7ff63257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ad7ff63257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ad7ff63257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ad7ff63257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ace16319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ace16319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d7ff63257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d7ff63257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ced966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ced966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ad7ff63257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ad7ff63257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af0d3261a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af0d3261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af0d3261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af0d3261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af0d3261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af0d3261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af0d3261a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af0d3261a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af0d3261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af0d3261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af0d3261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af0d3261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af0d3261a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af0d3261a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af0d3261a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af0d3261a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f0d3261a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f0d3261a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ced96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ced96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af0d3261a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af0d3261a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f0d3261a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f0d3261a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ad7ff63257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ad7ff63257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ad7ff63257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ad7ff63257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ad7ff63257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ad7ff63257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b0319b862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b0319b862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ad7ff63257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ad7ff63257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ad7ff63257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ad7ff63257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ad7ff63257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ad7ff63257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af0d326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af0d326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jpg"/><Relationship Id="rId4" Type="http://schemas.openxmlformats.org/officeDocument/2006/relationships/image" Target="../media/image2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jp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jp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30.png"/><Relationship Id="rId4" Type="http://schemas.openxmlformats.org/officeDocument/2006/relationships/image" Target="../media/image2.jpg"/><Relationship Id="rId5" Type="http://schemas.openxmlformats.org/officeDocument/2006/relationships/image" Target="../media/image26.png"/><Relationship Id="rId6" Type="http://schemas.openxmlformats.org/officeDocument/2006/relationships/image" Target="../media/image2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9.png"/><Relationship Id="rId4" Type="http://schemas.openxmlformats.org/officeDocument/2006/relationships/image" Target="../media/image2.jp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5.png"/><Relationship Id="rId4" Type="http://schemas.openxmlformats.org/officeDocument/2006/relationships/image" Target="../media/image2.jp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jpg"/><Relationship Id="rId4" Type="http://schemas.openxmlformats.org/officeDocument/2006/relationships/image" Target="../media/image2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Alexey Chervonenkis and Vladimir Vapnik begin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go over some of the general mathematics of SVM and how it is related to the Scikit-Learn class calls.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begin with a brief review of using margin based classifiers, and how they can be described with equations.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Feel free to consider this an “optional” lecture.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0" name="Google Shape;2560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Relative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Background in Chapter 9 of ISLR.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comprehensive overview of everything discussed, check out: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Cortes, Corinna; Vapnik, Vladimir N. (1995). "Support-vector networks". Machine Learning.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1" name="Google Shape;2561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2" name="Google Shape;2562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9" name="Google Shape;256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0" name="Google Shape;257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14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1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3" name="Google Shape;2573;p11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9" name="Google Shape;2579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0" name="Google Shape;2580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1" name="Google Shape;2581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115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1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4" name="Google Shape;2584;p11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5" name="Google Shape;2585;p11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2" name="Google Shape;2592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93" name="Google Shape;2593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116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1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6" name="Google Shape;2596;p11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7" name="Google Shape;2597;p11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8" name="Google Shape;259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5" name="Google Shape;2605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6" name="Google Shape;2606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117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1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9" name="Google Shape;2609;p11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0" name="Google Shape;2610;p11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1" name="Google Shape;2611;p117"/>
          <p:cNvSpPr/>
          <p:nvPr/>
        </p:nvSpPr>
        <p:spPr>
          <a:xfrm>
            <a:off x="1566675" y="2678925"/>
            <a:ext cx="401400" cy="62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2" name="Google Shape;261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4" y="3392459"/>
            <a:ext cx="4937624" cy="59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9" name="Google Shape;2619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0" name="Google Shape;2620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1" name="Google Shape;2621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118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1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4" name="Google Shape;2624;p11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5" name="Google Shape;2625;p11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1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1" name="Google Shape;2631;p11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2" name="Google Shape;263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11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11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1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11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39" name="Google Shape;2639;p11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2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5" name="Google Shape;2645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6" name="Google Shape;2646;p12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7" name="Google Shape;2647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8" name="Google Shape;2648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p120"/>
          <p:cNvSpPr/>
          <p:nvPr/>
        </p:nvSpPr>
        <p:spPr>
          <a:xfrm>
            <a:off x="5338200" y="1733825"/>
            <a:ext cx="3657600" cy="207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2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1" name="Google Shape;2651;p12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2" name="Google Shape;2652;p12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3" name="Google Shape;265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7150"/>
            <a:ext cx="4726951" cy="5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2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9" name="Google Shape;2659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0" name="Google Shape;2660;p12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1" name="Google Shape;2661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2" name="Google Shape;2662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21"/>
          <p:cNvSpPr/>
          <p:nvPr/>
        </p:nvSpPr>
        <p:spPr>
          <a:xfrm>
            <a:off x="5338200" y="1733825"/>
            <a:ext cx="3657600" cy="208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2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5" name="Google Shape;2665;p12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6" name="Google Shape;2666;p12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7" name="Google Shape;266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3000"/>
            <a:ext cx="4726951" cy="5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61" y="3069250"/>
            <a:ext cx="4753226" cy="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Generalized Portrait Algorithm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for image analysis by computers.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" name="Google Shape;139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2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4" name="Google Shape;2674;p12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5" name="Google Shape;2675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6" name="Google Shape;2676;p12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7" name="Google Shape;2677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8" name="Google Shape;2678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12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2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1" name="Google Shape;2681;p12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2" name="Google Shape;2682;p12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3" name="Google Shape;268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51" y="3069250"/>
            <a:ext cx="4225474" cy="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0" y="2587450"/>
            <a:ext cx="4178182" cy="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2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0" name="Google Shape;2690;p12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1" name="Google Shape;269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2" name="Google Shape;2692;p12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3" name="Google Shape;269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4" name="Google Shape;269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12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2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7" name="Google Shape;2697;p12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8" name="Google Shape;2698;p12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12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2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2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2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23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2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5" name="Google Shape;270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0148"/>
            <a:ext cx="3922375" cy="1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2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1" name="Google Shape;2711;p12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2" name="Google Shape;271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3" name="Google Shape;2713;p12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4" name="Google Shape;271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5" name="Google Shape;271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12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2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8" name="Google Shape;2718;p12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9" name="Google Shape;2719;p12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0" name="Google Shape;2720;p12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2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2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2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24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2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12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12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28" name="Google Shape;272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2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4" name="Google Shape;2734;p12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5" name="Google Shape;273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6" name="Google Shape;2736;p12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7" name="Google Shape;273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8" name="Google Shape;273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12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2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1" name="Google Shape;2741;p12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2" name="Google Shape;2742;p12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12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2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2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2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25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2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9" name="Google Shape;2749;p12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12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51" name="Google Shape;275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125"/>
          <p:cNvSpPr/>
          <p:nvPr/>
        </p:nvSpPr>
        <p:spPr>
          <a:xfrm>
            <a:off x="2487250" y="2846450"/>
            <a:ext cx="3744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3" name="Google Shape;2753;p125"/>
          <p:cNvCxnSpPr/>
          <p:nvPr/>
        </p:nvCxnSpPr>
        <p:spPr>
          <a:xfrm flipH="1">
            <a:off x="6476800" y="2061850"/>
            <a:ext cx="415500" cy="492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2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9" name="Google Shape;2759;p12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0" name="Google Shape;2760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12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2" name="Google Shape;2762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3" name="Google Shape;2763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Google Shape;2764;p12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2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6" name="Google Shape;2766;p12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7" name="Google Shape;2767;p12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8" name="Google Shape;2768;p12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2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2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2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26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2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4" name="Google Shape;2774;p12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12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76" name="Google Shape;277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2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4" name="Google Shape;2784;p12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5" name="Google Shape;278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6" name="Google Shape;2786;p12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87" name="Google Shape;2787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88" name="Google Shape;2788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12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2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1" name="Google Shape;2791;p12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2" name="Google Shape;2792;p12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3" name="Google Shape;2793;p12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2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2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2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27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2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9" name="Google Shape;2799;p12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12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01" name="Google Shape;280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12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0" name="Google Shape;2810;p12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1" name="Google Shape;2811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2" name="Google Shape;2812;p12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13" name="Google Shape;2813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14" name="Google Shape;2814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12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2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12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8" name="Google Shape;2818;p12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9" name="Google Shape;2819;p12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2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2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2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28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2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5" name="Google Shape;2825;p12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26" name="Google Shape;2826;p12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27" name="Google Shape;282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128"/>
          <p:cNvSpPr/>
          <p:nvPr/>
        </p:nvSpPr>
        <p:spPr>
          <a:xfrm>
            <a:off x="6230775" y="4195125"/>
            <a:ext cx="1809900" cy="45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28"/>
          <p:cNvSpPr/>
          <p:nvPr/>
        </p:nvSpPr>
        <p:spPr>
          <a:xfrm>
            <a:off x="1095457" y="1751050"/>
            <a:ext cx="2796300" cy="10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12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8" name="Google Shape;2838;p12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9" name="Google Shape;283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0" name="Google Shape;2840;p12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1" name="Google Shape;2841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2" name="Google Shape;2842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3" name="Google Shape;2843;p12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2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5" name="Google Shape;2845;p12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46" name="Google Shape;2846;p12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7" name="Google Shape;2847;p129"/>
          <p:cNvSpPr/>
          <p:nvPr/>
        </p:nvSpPr>
        <p:spPr>
          <a:xfrm rot="10800000">
            <a:off x="6476891" y="1743988"/>
            <a:ext cx="2528184" cy="1902437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48" name="Google Shape;2848;p129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29"/>
          <p:cNvSpPr/>
          <p:nvPr/>
        </p:nvSpPr>
        <p:spPr>
          <a:xfrm>
            <a:off x="5333350" y="1749025"/>
            <a:ext cx="2840975" cy="2082558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50" name="Google Shape;2850;p129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29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29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29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29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5" name="Google Shape;2855;p129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6" name="Google Shape;2856;p129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57" name="Google Shape;285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Google Shape;2861;p129"/>
          <p:cNvSpPr/>
          <p:nvPr/>
        </p:nvSpPr>
        <p:spPr>
          <a:xfrm>
            <a:off x="1042425" y="4225950"/>
            <a:ext cx="5085900" cy="52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3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7" name="Google Shape;2867;p130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8" name="Google Shape;2868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9" name="Google Shape;2869;p13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70" name="Google Shape;2870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71" name="Google Shape;2871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3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3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4" name="Google Shape;2874;p13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5" name="Google Shape;2875;p13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6" name="Google Shape;2876;p130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30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30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30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30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30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2" name="Google Shape;2882;p130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3" name="Google Shape;2883;p130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84" name="Google Shape;288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130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31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4" name="Google Shape;2894;p13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5" name="Google Shape;2895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6" name="Google Shape;2896;p13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97" name="Google Shape;2897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8" name="Google Shape;2898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13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3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1" name="Google Shape;2901;p13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2" name="Google Shape;2902;p13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31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31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31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31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31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8" name="Google Shape;2908;p131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131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10" name="Google Shape;291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31"/>
          <p:cNvPicPr preferRelativeResize="0"/>
          <p:nvPr/>
        </p:nvPicPr>
        <p:blipFill rotWithShape="1">
          <a:blip r:embed="rId5">
            <a:alphaModFix/>
          </a:blip>
          <a:srcRect b="0" l="0" r="36467" t="0"/>
          <a:stretch/>
        </p:blipFill>
        <p:spPr>
          <a:xfrm>
            <a:off x="1073700" y="4171425"/>
            <a:ext cx="4408351" cy="5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131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3" name="Google Shape;2913;p131"/>
          <p:cNvCxnSpPr>
            <a:endCxn id="2903" idx="3"/>
          </p:cNvCxnSpPr>
          <p:nvPr/>
        </p:nvCxnSpPr>
        <p:spPr>
          <a:xfrm flipH="1" rot="10800000">
            <a:off x="7174192" y="2214294"/>
            <a:ext cx="359400" cy="396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4" name="Google Shape;2914;p131"/>
          <p:cNvCxnSpPr>
            <a:endCxn id="2905" idx="3"/>
          </p:cNvCxnSpPr>
          <p:nvPr/>
        </p:nvCxnSpPr>
        <p:spPr>
          <a:xfrm flipH="1" rot="10800000">
            <a:off x="7620517" y="2305044"/>
            <a:ext cx="538200" cy="633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5" name="Google Shape;2915;p131"/>
          <p:cNvCxnSpPr>
            <a:endCxn id="2916" idx="3"/>
          </p:cNvCxnSpPr>
          <p:nvPr/>
        </p:nvCxnSpPr>
        <p:spPr>
          <a:xfrm flipH="1" rot="10800000">
            <a:off x="7635817" y="2746919"/>
            <a:ext cx="193800" cy="222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7" name="Google Shape;2917;p131"/>
          <p:cNvCxnSpPr>
            <a:endCxn id="2904" idx="7"/>
          </p:cNvCxnSpPr>
          <p:nvPr/>
        </p:nvCxnSpPr>
        <p:spPr>
          <a:xfrm flipH="1">
            <a:off x="6281367" y="2205279"/>
            <a:ext cx="313500" cy="340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8" name="Google Shape;2918;p131"/>
          <p:cNvCxnSpPr>
            <a:endCxn id="2907" idx="7"/>
          </p:cNvCxnSpPr>
          <p:nvPr/>
        </p:nvCxnSpPr>
        <p:spPr>
          <a:xfrm flipH="1">
            <a:off x="6281367" y="2497679"/>
            <a:ext cx="708300" cy="779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9" name="Google Shape;2919;p131"/>
          <p:cNvCxnSpPr>
            <a:endCxn id="2906" idx="7"/>
          </p:cNvCxnSpPr>
          <p:nvPr/>
        </p:nvCxnSpPr>
        <p:spPr>
          <a:xfrm flipH="1">
            <a:off x="6927042" y="2631154"/>
            <a:ext cx="247200" cy="281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6" name="Google Shape;2916;p131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1964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Aizerman, Braverman, and Rozonoer, publish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“Theoretical Foundations of the Potential Function Method”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Pattern Recognition Learning.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Introduces the geometrical interpretation of the kernels as inner products in a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" name="Google Shape;14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3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5" name="Google Shape;2925;p13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6" name="Google Shape;2926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7" name="Google Shape;2927;p13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28" name="Google Shape;292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9" name="Google Shape;292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13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3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2" name="Google Shape;2932;p13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3" name="Google Shape;2933;p13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132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32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32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32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32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32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0" name="Google Shape;2940;p132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41" name="Google Shape;2941;p132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42" name="Google Shape;294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3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1" name="Google Shape;2951;p13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2" name="Google Shape;2952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3" name="Google Shape;2953;p13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54" name="Google Shape;2954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5" name="Google Shape;2955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13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3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8" name="Google Shape;2958;p13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9" name="Google Shape;2959;p13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3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3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3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3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33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3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6" name="Google Shape;2966;p133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133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68" name="Google Shape;296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133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33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33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33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33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33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33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33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33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33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33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3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5" name="Google Shape;2985;p13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6" name="Google Shape;2986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7" name="Google Shape;2987;p13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8" name="Google Shape;2988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9" name="Google Shape;2989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0" name="Google Shape;2990;p13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3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2" name="Google Shape;2992;p13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3" name="Google Shape;2993;p13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4" name="Google Shape;2994;p13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3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3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3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34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3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0" name="Google Shape;3000;p13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13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002" name="Google Shape;300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p134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34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34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34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34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34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34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34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134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34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34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34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134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13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1" name="Google Shape;3021;p13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2" name="Google Shape;302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3" name="Google Shape;3023;p13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4" name="Google Shape;3024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5" name="Google Shape;3025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13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3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8" name="Google Shape;3028;p13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9" name="Google Shape;3029;p13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0" name="Google Shape;3030;p13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3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3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3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135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3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6" name="Google Shape;3036;p13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p13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8" name="Google Shape;3038;p135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35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35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35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35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35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135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135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135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35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135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135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35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1" name="Google Shape;3051;p135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3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7" name="Google Shape;3057;p13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8" name="Google Shape;305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9" name="Google Shape;3059;p13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0" name="Google Shape;3060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1" name="Google Shape;3061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13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3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4" name="Google Shape;3064;p13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65" name="Google Shape;3065;p13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6" name="Google Shape;3066;p13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3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3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3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36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3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2" name="Google Shape;3072;p13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13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4" name="Google Shape;3074;p136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36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36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36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36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36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36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36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36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36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36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5" name="Google Shape;3085;p136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136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136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3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3" name="Google Shape;3093;p13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4" name="Google Shape;3094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5" name="Google Shape;3095;p13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6" name="Google Shape;3096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97" name="Google Shape;3097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3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13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0" name="Google Shape;3100;p13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1" name="Google Shape;3101;p13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13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3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3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3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37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3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8" name="Google Shape;3108;p13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13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0" name="Google Shape;3110;p137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37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37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37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37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137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37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37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37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37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37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37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37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3" name="Google Shape;3123;p137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37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37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37"/>
          <p:cNvSpPr/>
          <p:nvPr/>
        </p:nvSpPr>
        <p:spPr>
          <a:xfrm>
            <a:off x="605225" y="3421500"/>
            <a:ext cx="19998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137"/>
          <p:cNvSpPr/>
          <p:nvPr/>
        </p:nvSpPr>
        <p:spPr>
          <a:xfrm>
            <a:off x="5178075" y="4206050"/>
            <a:ext cx="857700" cy="4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3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3" name="Google Shape;3133;p13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4" name="Google Shape;3134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13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on Scikit-Learn’s SVC!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6" name="Google Shape;3136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37" name="Google Shape;3137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13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3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0" name="Google Shape;3140;p13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1" name="Google Shape;3141;p13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2" name="Google Shape;3142;p13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3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13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3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38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3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8" name="Google Shape;3148;p13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49" name="Google Shape;3149;p13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0" name="Google Shape;3150;p138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38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38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38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38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38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38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138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38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38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38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38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38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3" name="Google Shape;3163;p138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Google Shape;3164;p138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28" y="2011975"/>
            <a:ext cx="4314123" cy="109495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6" name="Google Shape;3166;p138"/>
          <p:cNvSpPr/>
          <p:nvPr/>
        </p:nvSpPr>
        <p:spPr>
          <a:xfrm>
            <a:off x="1661600" y="2543875"/>
            <a:ext cx="2123100" cy="23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3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3" name="Google Shape;3173;p13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74" name="Google Shape;3174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75" name="Google Shape;3175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3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7" name="Google Shape;3177;p13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8" name="Google Shape;3178;p139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39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39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39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39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39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39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139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39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39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39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39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39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39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39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39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139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5" name="Google Shape;319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14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2" name="Google Shape;3202;p14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03" name="Google Shape;3203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4" name="Google Shape;3204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14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6" name="Google Shape;3206;p14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7" name="Google Shape;3207;p140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40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40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40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40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40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40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40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40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40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40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40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40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40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40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40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40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4" name="Google Shape;322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55" y="2743688"/>
            <a:ext cx="3875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Google Shape;3226;p140"/>
          <p:cNvSpPr/>
          <p:nvPr/>
        </p:nvSpPr>
        <p:spPr>
          <a:xfrm>
            <a:off x="2031450" y="2248150"/>
            <a:ext cx="266700" cy="54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14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3" name="Google Shape;3233;p14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4" name="Google Shape;3234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5" name="Google Shape;3235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6" name="Google Shape;3236;p14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7" name="Google Shape;3237;p14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141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41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41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41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41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41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41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41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41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41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41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41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41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41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41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41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41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5" name="Google Shape;3255;p141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141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41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1974: Vapnik and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Chervonenkis continue work, publishing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Theory of Pattern 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" name="Google Shape;15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4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4" name="Google Shape;3264;p14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65" name="Google Shape;3265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6" name="Google Shape;3266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4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14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142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42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42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142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142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142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142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142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142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42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42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42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42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42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42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42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42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6" name="Google Shape;3286;p142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142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42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9" name="Google Shape;3289;p142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142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4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43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9" name="Google Shape;3299;p14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00" name="Google Shape;3300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01" name="Google Shape;3301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14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3" name="Google Shape;3303;p14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4" name="Google Shape;3304;p143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43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43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143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143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43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143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143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43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143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43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43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43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43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43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43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43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43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2" name="Google Shape;3322;p143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143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43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1" name="Google Shape;3331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deal with very large feature space?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polynomial order grows larger, the number of computations necessary to solve for margins also grows!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answer lies in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makes use of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inner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vectors, also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2" name="Google Shape;3332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3" name="Google Shape;3333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9" name="Google Shape;3339;p145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0" name="Google Shape;3340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1" name="Google Shape;3341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3" name="Google Shape;3343;p145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4" name="Google Shape;3344;p145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5" name="Google Shape;3345;p145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46" name="Google Shape;3346;p145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2" name="Google Shape;3352;p1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3" name="Google Shape;3353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4" name="Google Shape;3354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6" name="Google Shape;3356;p146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7" name="Google Shape;3357;p146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8" name="Google Shape;3358;p146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59" name="Google Shape;3359;p146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60" name="Google Shape;3360;p146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146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2" name="Google Shape;3362;p146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3" name="Google Shape;3363;p146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1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0" name="Google Shape;3370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1" name="Google Shape;3371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3" name="Google Shape;3373;p147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4" name="Google Shape;3374;p147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5" name="Google Shape;3375;p147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76" name="Google Shape;3376;p147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77" name="Google Shape;3377;p147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8" name="Google Shape;3378;p147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147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80" name="Google Shape;3380;p147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81" name="Google Shape;3381;p147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382" name="Google Shape;3382;p147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8" name="Google Shape;3388;p1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9" name="Google Shape;3389;p1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0" name="Google Shape;3390;p1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2" name="Google Shape;3392;p148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3" name="Google Shape;3393;p148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4" name="Google Shape;3394;p148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95" name="Google Shape;3395;p148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96" name="Google Shape;3396;p148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7" name="Google Shape;3397;p148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8" name="Google Shape;3398;p148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9" name="Google Shape;3399;p148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00" name="Google Shape;3400;p148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1" name="Google Shape;3401;p148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2" name="Google Shape;3402;p148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3" name="Google Shape;3403;p148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9" name="Google Shape;3409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0" name="Google Shape;3410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11" name="Google Shape;3411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3" name="Google Shape;3413;p149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4" name="Google Shape;3414;p149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5" name="Google Shape;3415;p149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16" name="Google Shape;3416;p149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17" name="Google Shape;3417;p149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8" name="Google Shape;3418;p149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9" name="Google Shape;3419;p149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20" name="Google Shape;3420;p149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21" name="Google Shape;3421;p149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2" name="Google Shape;3422;p149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3" name="Google Shape;3423;p149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4" name="Google Shape;3424;p149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25" name="Google Shape;342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1" name="Google Shape;3431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32" name="Google Shape;3432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3" name="Google Shape;3433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5" name="Google Shape;3435;p150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6" name="Google Shape;3436;p150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7" name="Google Shape;3437;p150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38" name="Google Shape;3438;p150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39" name="Google Shape;3439;p150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0" name="Google Shape;3440;p150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1" name="Google Shape;3441;p150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2" name="Google Shape;3442;p150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43" name="Google Shape;3443;p150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4" name="Google Shape;3444;p150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5" name="Google Shape;3445;p150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6" name="Google Shape;3446;p150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47" name="Google Shape;3447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50"/>
          <p:cNvSpPr/>
          <p:nvPr/>
        </p:nvSpPr>
        <p:spPr>
          <a:xfrm rot="1035296">
            <a:off x="4514697" y="26721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50"/>
          <p:cNvSpPr txBox="1"/>
          <p:nvPr/>
        </p:nvSpPr>
        <p:spPr>
          <a:xfrm>
            <a:off x="5652875" y="25988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50" name="Google Shape;3450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6" name="Google Shape;3456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dot product can be thought of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57" name="Google Shape;3457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8" name="Google Shape;3458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9" name="Google Shape;3459;p151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0" name="Google Shape;3460;p151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1" name="Google Shape;3461;p151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62" name="Google Shape;3462;p151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63" name="Google Shape;3463;p151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51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65" name="Google Shape;34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1960s-1990s: Vapnik continues to work on further developing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" name="Google Shape;167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1" name="Google Shape;3471;p1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cos(90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0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cos(180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-1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2" name="Google Shape;347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73" name="Google Shape;347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4" name="Google Shape;3474;p152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5" name="Google Shape;3475;p152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6" name="Google Shape;3476;p152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77" name="Google Shape;3477;p152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78" name="Google Shape;3478;p152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52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80" name="Google Shape;348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6" name="Google Shape;3486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7" name="Google Shape;3487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8" name="Google Shape;3488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153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1" name="Google Shape;3491;p153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2" name="Google Shape;3492;p153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53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4" name="Google Shape;3494;p153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5" name="Google Shape;3495;p153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6" name="Google Shape;3496;p153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53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53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153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153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153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2" name="Google Shape;3502;p153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03" name="Google Shape;3503;p153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04" name="Google Shape;3504;p153"/>
          <p:cNvSpPr txBox="1"/>
          <p:nvPr/>
        </p:nvSpPr>
        <p:spPr>
          <a:xfrm>
            <a:off x="5885350" y="3667175"/>
            <a:ext cx="2872800" cy="1001700"/>
          </a:xfrm>
          <a:prstGeom prst="rect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Calculating the inner products of all pairs of training observations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5" name="Google Shape;3505;p153"/>
          <p:cNvSpPr/>
          <p:nvPr/>
        </p:nvSpPr>
        <p:spPr>
          <a:xfrm>
            <a:off x="4604975" y="1732450"/>
            <a:ext cx="2196900" cy="13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6" name="Google Shape;3506;p153"/>
          <p:cNvCxnSpPr>
            <a:stCxn id="3505" idx="2"/>
            <a:endCxn id="3504" idx="0"/>
          </p:cNvCxnSpPr>
          <p:nvPr/>
        </p:nvCxnSpPr>
        <p:spPr>
          <a:xfrm flipH="1" rot="-5400000">
            <a:off x="6229025" y="2574550"/>
            <a:ext cx="567000" cy="1618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2" name="Google Shape;3512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13" name="Google Shape;3513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14" name="Google Shape;3514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p154"/>
          <p:cNvSpPr/>
          <p:nvPr/>
        </p:nvSpPr>
        <p:spPr>
          <a:xfrm>
            <a:off x="5259775" y="2197150"/>
            <a:ext cx="438300" cy="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54"/>
          <p:cNvSpPr txBox="1"/>
          <p:nvPr/>
        </p:nvSpPr>
        <p:spPr>
          <a:xfrm>
            <a:off x="5988550" y="3533200"/>
            <a:ext cx="2872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Only non-zero for the support vectors.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8" name="Google Shape;3518;p154"/>
          <p:cNvCxnSpPr>
            <a:stCxn id="3516" idx="2"/>
            <a:endCxn id="3517" idx="0"/>
          </p:cNvCxnSpPr>
          <p:nvPr/>
        </p:nvCxnSpPr>
        <p:spPr>
          <a:xfrm flipH="1" rot="-5400000">
            <a:off x="6010975" y="2119300"/>
            <a:ext cx="882000" cy="19461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9" name="Google Shape;3519;p154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0" name="Google Shape;3520;p154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1" name="Google Shape;3521;p154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54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3" name="Google Shape;3523;p154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24" name="Google Shape;3524;p154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p154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54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154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154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154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54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1" name="Google Shape;3531;p154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2" name="Google Shape;3532;p154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8" name="Google Shape;3538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39" name="Google Shape;3539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40" name="Google Shape;3540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225" y="3671350"/>
            <a:ext cx="4280701" cy="12197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155"/>
          <p:cNvSpPr/>
          <p:nvPr/>
        </p:nvSpPr>
        <p:spPr>
          <a:xfrm>
            <a:off x="4663075" y="3115200"/>
            <a:ext cx="258600" cy="67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9" name="Google Shape;3549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0" name="Google Shape;3550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51" name="Google Shape;3551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650" y="1796675"/>
            <a:ext cx="4280701" cy="1219769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156"/>
          <p:cNvSpPr/>
          <p:nvPr/>
        </p:nvSpPr>
        <p:spPr>
          <a:xfrm>
            <a:off x="4684175" y="2672425"/>
            <a:ext cx="5598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56"/>
          <p:cNvSpPr txBox="1"/>
          <p:nvPr/>
        </p:nvSpPr>
        <p:spPr>
          <a:xfrm>
            <a:off x="5243975" y="3871175"/>
            <a:ext cx="3136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collection of indices of these support points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5" name="Google Shape;3555;p156"/>
          <p:cNvCxnSpPr>
            <a:stCxn id="3553" idx="2"/>
            <a:endCxn id="3554" idx="0"/>
          </p:cNvCxnSpPr>
          <p:nvPr/>
        </p:nvCxnSpPr>
        <p:spPr>
          <a:xfrm flipH="1" rot="-5400000">
            <a:off x="5459825" y="2518675"/>
            <a:ext cx="856800" cy="184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1" name="Google Shape;356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62" name="Google Shape;356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3" name="Google Shape;356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5" name="Google Shape;3565;p157"/>
          <p:cNvSpPr txBox="1"/>
          <p:nvPr/>
        </p:nvSpPr>
        <p:spPr>
          <a:xfrm>
            <a:off x="4451825" y="3300850"/>
            <a:ext cx="3163200" cy="11037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kernel is a function that quantifies the similarity of two observations.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6" name="Google Shape;3566;p157"/>
          <p:cNvSpPr/>
          <p:nvPr/>
        </p:nvSpPr>
        <p:spPr>
          <a:xfrm>
            <a:off x="707750" y="1891625"/>
            <a:ext cx="3696600" cy="11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7" name="Google Shape;3567;p157"/>
          <p:cNvCxnSpPr>
            <a:stCxn id="3566" idx="2"/>
            <a:endCxn id="3565" idx="1"/>
          </p:cNvCxnSpPr>
          <p:nvPr/>
        </p:nvCxnSpPr>
        <p:spPr>
          <a:xfrm flipH="1" rot="-5400000">
            <a:off x="3087950" y="2488925"/>
            <a:ext cx="831900" cy="18957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3" name="Google Shape;3573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4" name="Google Shape;3574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75" name="Google Shape;3575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3" name="Google Shape;3583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84" name="Google Shape;3584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5" name="Google Shape;3585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9" name="Google Shape;3589;p159"/>
          <p:cNvSpPr/>
          <p:nvPr/>
        </p:nvSpPr>
        <p:spPr>
          <a:xfrm>
            <a:off x="2571850" y="1890875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159"/>
          <p:cNvSpPr/>
          <p:nvPr/>
        </p:nvSpPr>
        <p:spPr>
          <a:xfrm>
            <a:off x="7855050" y="2007050"/>
            <a:ext cx="1069800" cy="69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1" name="Google Shape;3591;p159"/>
          <p:cNvCxnSpPr>
            <a:stCxn id="3589" idx="2"/>
            <a:endCxn id="3588" idx="1"/>
          </p:cNvCxnSpPr>
          <p:nvPr/>
        </p:nvCxnSpPr>
        <p:spPr>
          <a:xfrm flipH="1" rot="-5400000">
            <a:off x="3156100" y="3278375"/>
            <a:ext cx="1082400" cy="634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92" name="Google Shape;3592;p159"/>
          <p:cNvCxnSpPr>
            <a:stCxn id="3588" idx="3"/>
            <a:endCxn id="3590" idx="2"/>
          </p:cNvCxnSpPr>
          <p:nvPr/>
        </p:nvCxnSpPr>
        <p:spPr>
          <a:xfrm flipH="1" rot="10800000">
            <a:off x="6763349" y="2704312"/>
            <a:ext cx="1626600" cy="1432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7" name="Google Shape;359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49" y="1766225"/>
            <a:ext cx="4423177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8" name="Google Shape;3598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9" name="Google Shape;3599;p160"/>
          <p:cNvSpPr txBox="1"/>
          <p:nvPr>
            <p:ph idx="1" type="body"/>
          </p:nvPr>
        </p:nvSpPr>
        <p:spPr>
          <a:xfrm>
            <a:off x="311700" y="1152475"/>
            <a:ext cx="86841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00" name="Google Shape;3600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01" name="Google Shape;3601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4" name="Google Shape;3604;p160"/>
          <p:cNvSpPr/>
          <p:nvPr/>
        </p:nvSpPr>
        <p:spPr>
          <a:xfrm>
            <a:off x="665500" y="1843388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60"/>
          <p:cNvSpPr/>
          <p:nvPr/>
        </p:nvSpPr>
        <p:spPr>
          <a:xfrm>
            <a:off x="7630850" y="2017600"/>
            <a:ext cx="1365000" cy="73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6" name="Google Shape;3606;p160"/>
          <p:cNvCxnSpPr>
            <a:stCxn id="3604" idx="2"/>
            <a:endCxn id="3603" idx="1"/>
          </p:cNvCxnSpPr>
          <p:nvPr/>
        </p:nvCxnSpPr>
        <p:spPr>
          <a:xfrm flipH="1" rot="-5400000">
            <a:off x="2179000" y="2301638"/>
            <a:ext cx="1130100" cy="25410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7" name="Google Shape;3607;p160"/>
          <p:cNvCxnSpPr>
            <a:stCxn id="3603" idx="3"/>
            <a:endCxn id="3605" idx="2"/>
          </p:cNvCxnSpPr>
          <p:nvPr/>
        </p:nvCxnSpPr>
        <p:spPr>
          <a:xfrm flipH="1" rot="10800000">
            <a:off x="6763349" y="2750512"/>
            <a:ext cx="1550100" cy="13866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2" name="Google Shape;361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69" y="1982838"/>
            <a:ext cx="4199775" cy="11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4" name="Google Shape;3614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Polynomial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15" name="Google Shape;3615;p1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16" name="Google Shape;3616;p1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9" name="Google Shape;3619;p161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0" name="Google Shape;3620;p161"/>
          <p:cNvCxnSpPr>
            <a:stCxn id="3621" idx="2"/>
            <a:endCxn id="3618" idx="1"/>
          </p:cNvCxnSpPr>
          <p:nvPr/>
        </p:nvCxnSpPr>
        <p:spPr>
          <a:xfrm flipH="1" rot="-5400000">
            <a:off x="1882300" y="2004825"/>
            <a:ext cx="1295700" cy="2968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2" name="Google Shape;3622;p161"/>
          <p:cNvCxnSpPr>
            <a:stCxn id="3618" idx="3"/>
            <a:endCxn id="3619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1" name="Google Shape;3621;p161"/>
          <p:cNvSpPr/>
          <p:nvPr/>
        </p:nvSpPr>
        <p:spPr>
          <a:xfrm>
            <a:off x="359200" y="2191875"/>
            <a:ext cx="13731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1992: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Bernhard Boser, Isabelle Guyon and Vladimir Vapnik suggested a way to create nonlinear classifiers by applying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maximum-margin hyperplanes.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" name="Google Shape;175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" name="Google Shape;176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30960" r="3318" t="13292"/>
          <a:stretch/>
        </p:blipFill>
        <p:spPr>
          <a:xfrm>
            <a:off x="6147388" y="3131375"/>
            <a:ext cx="1329225" cy="1750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038" y="3131375"/>
            <a:ext cx="1163795" cy="17503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3131375"/>
            <a:ext cx="1242744" cy="1750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7" name="Google Shape;362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75" y="2004870"/>
            <a:ext cx="4528475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9" name="Google Shape;3629;p162"/>
          <p:cNvSpPr txBox="1"/>
          <p:nvPr>
            <p:ph idx="1" type="body"/>
          </p:nvPr>
        </p:nvSpPr>
        <p:spPr>
          <a:xfrm>
            <a:off x="311700" y="1152475"/>
            <a:ext cx="86841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Radial Basis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30" name="Google Shape;3630;p1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31" name="Google Shape;3631;p1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4" name="Google Shape;3634;p162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5" name="Google Shape;3635;p162"/>
          <p:cNvCxnSpPr>
            <a:stCxn id="3636" idx="2"/>
            <a:endCxn id="3633" idx="1"/>
          </p:cNvCxnSpPr>
          <p:nvPr/>
        </p:nvCxnSpPr>
        <p:spPr>
          <a:xfrm flipH="1" rot="-5400000">
            <a:off x="1858600" y="1980975"/>
            <a:ext cx="1295700" cy="30165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7" name="Google Shape;3637;p162"/>
          <p:cNvCxnSpPr>
            <a:stCxn id="3633" idx="3"/>
            <a:endCxn id="3634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6" name="Google Shape;3636;p162"/>
          <p:cNvSpPr/>
          <p:nvPr/>
        </p:nvSpPr>
        <p:spPr>
          <a:xfrm>
            <a:off x="359200" y="2191875"/>
            <a:ext cx="12780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3" name="Google Shape;3643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replacement is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avoid computations in the enlarged feature space, by only needing to perform computations for each distinct pair of training points (details in 9.3.2 in ISLR).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4" name="Google Shape;3644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45" name="Google Shape;3645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1" name="Google Shape;3651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Intuitively we’ve already seen inner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 as a measurement of similarity between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kernels can be thought of as a measure of similarity between the original feature space and the enlarged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2" name="Google Shape;3652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3" name="Google Shape;3653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9" name="Google Shape;3659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theory and intuition behind SVMs, let’s move on to actually using them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60" name="Google Shape;3660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1" name="Google Shape;3661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166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7" name="Google Shape;3667;p16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One</a:t>
            </a:r>
            <a:endParaRPr/>
          </a:p>
        </p:txBody>
      </p:sp>
      <p:pic>
        <p:nvPicPr>
          <p:cNvPr descr="watermark.jpg" id="3668" name="Google Shape;3668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9" name="Google Shape;3669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5" name="Google Shape;3675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we will use a function from a .py file included in the Support Vector Machine folder!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6" name="Google Shape;3676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77" name="Google Shape;3677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16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3" name="Google Shape;3683;p16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Two</a:t>
            </a:r>
            <a:endParaRPr/>
          </a:p>
        </p:txBody>
      </p:sp>
      <p:pic>
        <p:nvPicPr>
          <p:cNvPr descr="watermark.jpg" id="3684" name="Google Shape;3684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5" name="Google Shape;3685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169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1" name="Google Shape;3691;p16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with Scikit-Learn - Part One</a:t>
            </a:r>
            <a:endParaRPr/>
          </a:p>
        </p:txBody>
      </p:sp>
      <p:pic>
        <p:nvPicPr>
          <p:cNvPr descr="watermark.jpg" id="3692" name="Google Shape;369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93" name="Google Shape;369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9" name="Google Shape;3699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00" name="Google Shape;3700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01" name="Google Shape;3701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p170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70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4" name="Google Shape;3704;p170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5" name="Google Shape;3705;p170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70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70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170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170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170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170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170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170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170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170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1" name="Google Shape;3721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22" name="Google Shape;372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23" name="Google Shape;372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4" name="Google Shape;3724;p171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171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6" name="Google Shape;3726;p171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7" name="Google Shape;3727;p171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71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71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71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71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71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71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71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71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171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171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171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9" name="Google Shape;3739;p171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40" name="Google Shape;3740;p171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1995: Corinna Cortes and Vladimir Vapnik publish the SVM incarnation utilizing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" name="Google Shape;18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" name="Google Shape;18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0" l="1675" r="4170" t="0"/>
          <a:stretch/>
        </p:blipFill>
        <p:spPr>
          <a:xfrm>
            <a:off x="2436250" y="2750125"/>
            <a:ext cx="1687675" cy="19292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100000" dist="57150">
              <a:srgbClr val="674EA7">
                <a:alpha val="50000"/>
              </a:srgbClr>
            </a:outerShdw>
          </a:effectLst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5">
            <a:alphaModFix/>
          </a:blip>
          <a:srcRect b="0" l="25738" r="0" t="13292"/>
          <a:stretch/>
        </p:blipFill>
        <p:spPr>
          <a:xfrm>
            <a:off x="5106025" y="2750125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6" name="Google Shape;3746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7" name="Google Shape;3747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8" name="Google Shape;3748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172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172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1" name="Google Shape;3751;p172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2" name="Google Shape;3752;p172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72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72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72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72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72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72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172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72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172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172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172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4" name="Google Shape;3764;p172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65" name="Google Shape;3765;p172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1" name="Google Shape;3771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72" name="Google Shape;3772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73" name="Google Shape;3773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4" name="Google Shape;3774;p173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173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6" name="Google Shape;3776;p173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7" name="Google Shape;3777;p173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73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73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73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73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173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173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173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173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173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73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73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9" name="Google Shape;3789;p173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73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91" name="Google Shape;3791;p173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7" name="Google Shape;3797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8" name="Google Shape;3798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99" name="Google Shape;3799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174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74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2" name="Google Shape;3802;p174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3" name="Google Shape;3803;p174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74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174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74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74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74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74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74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74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74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74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74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5" name="Google Shape;3815;p174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6" name="Google Shape;3816;p174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7" name="Google Shape;3817;p174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74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4" name="Google Shape;3824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5" name="Google Shape;3825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6" name="Google Shape;3826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175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75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9" name="Google Shape;3829;p175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0" name="Google Shape;3830;p175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175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75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175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75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175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75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175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75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175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75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175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2" name="Google Shape;3842;p175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3" name="Google Shape;3843;p175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4" name="Google Shape;3844;p175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175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6" name="Google Shape;3846;p175"/>
          <p:cNvCxnSpPr/>
          <p:nvPr/>
        </p:nvCxnSpPr>
        <p:spPr>
          <a:xfrm rot="10800000">
            <a:off x="3348975" y="2913477"/>
            <a:ext cx="2331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2" name="Google Shape;3852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53" name="Google Shape;3853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54" name="Google Shape;3854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800" y="1766675"/>
            <a:ext cx="4005949" cy="3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1" name="Google Shape;3861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62" name="Google Shape;3862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63" name="Google Shape;3863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Google Shape;3864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000" y="1810225"/>
            <a:ext cx="3906474" cy="29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0" name="Google Shape;3870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71" name="Google Shape;3871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72" name="Google Shape;3872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78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178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5" name="Google Shape;3875;p178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6" name="Google Shape;3876;p178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178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78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178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178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178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78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178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78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178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78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7" name="Google Shape;3887;p178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88" name="Google Shape;3888;p178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4" name="Google Shape;3894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5" name="Google Shape;3895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96" name="Google Shape;3896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179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79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9" name="Google Shape;3899;p179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0" name="Google Shape;3900;p179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179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179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179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179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179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179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179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79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179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79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1" name="Google Shape;3911;p179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12" name="Google Shape;3912;p179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8" name="Google Shape;3918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19" name="Google Shape;391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20" name="Google Shape;392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180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80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3" name="Google Shape;3923;p180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4" name="Google Shape;3924;p180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180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80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80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80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180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180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180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180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180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180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5" name="Google Shape;3935;p180"/>
          <p:cNvSpPr/>
          <p:nvPr/>
        </p:nvSpPr>
        <p:spPr>
          <a:xfrm>
            <a:off x="2527819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36" name="Google Shape;3936;p180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181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42" name="Google Shape;3942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43" name="Google Shape;3943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1996: Vladimir Vapnik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Harris Drucker, Christopher Burges, Linda Kaufman and Alexander Smola publish “Support Vector Regression Machines”, expanding SVM beyond classification tasks.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" name="Google Shape;196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" name="Google Shape;197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9" name="Google Shape;3949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you detect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fraudulent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wine based on features from a chemical analysis?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0" name="Google Shape;3950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51" name="Google Shape;3951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8" name="Google Shape;3958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problem even solvable? Are “fraud” wines really different than “real” wines?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9" name="Google Shape;3959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0" name="Google Shape;3960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184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67" name="Google Shape;3967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8" name="Google Shape;3968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took over 30 years of work to get to the version of Support Vector Machines we will be using!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 continues today with improvements in implementation and performance, as well as theoretical advancements.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we begin to learn about the intuition and theory behind Support Vector Machines, keep in mind this steady progress.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see it advance clearly as we move from Maximum Margin Classifiers, to Support Vector Classifiers, and finally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are one of the more complex algorithms we will learn, but it all begins with a simple premise: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a hyperplane exist that can effectively separate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answer this question, we first need to go through the history and development of Support Vector Machines!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Hyperplanes and Margins</a:t>
            </a:r>
            <a:endParaRPr/>
          </a:p>
        </p:txBody>
      </p:sp>
      <p:pic>
        <p:nvPicPr>
          <p:cNvPr descr="watermark.jpg" id="220" name="Google Shape;220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" name="Google Shape;221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SVMs: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what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" name="Google Shape;228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" name="Google Shape;229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an N-dimensional space, a hyperplane is a flat affine subspace of hyperplane dimension N − 1.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3-D Hyperplane is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" name="Google Shape;236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" name="Google Shape;237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7" name="Google Shape;247;p35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" name="Google Shape;254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7" name="Google Shape;257;p36"/>
          <p:cNvCxnSpPr/>
          <p:nvPr/>
        </p:nvCxnSpPr>
        <p:spPr>
          <a:xfrm>
            <a:off x="4572000" y="2952350"/>
            <a:ext cx="0" cy="2412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6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" name="Google Shape;26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38"/>
          <p:cNvCxnSpPr/>
          <p:nvPr/>
        </p:nvCxnSpPr>
        <p:spPr>
          <a:xfrm>
            <a:off x="3139225" y="1865425"/>
            <a:ext cx="3827700" cy="2825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8" name="Google Shape;288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" name="Google Shape;289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443025" y="37858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042425" y="4259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2" name="Google Shape;292;p39"/>
          <p:cNvCxnSpPr/>
          <p:nvPr/>
        </p:nvCxnSpPr>
        <p:spPr>
          <a:xfrm>
            <a:off x="3610100" y="1811100"/>
            <a:ext cx="0" cy="157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3" name="Google Shape;293;p39"/>
          <p:cNvCxnSpPr/>
          <p:nvPr/>
        </p:nvCxnSpPr>
        <p:spPr>
          <a:xfrm flipH="1" rot="10800000">
            <a:off x="1865425" y="3374800"/>
            <a:ext cx="1744800" cy="10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4" name="Google Shape;294;p39"/>
          <p:cNvCxnSpPr/>
          <p:nvPr/>
        </p:nvCxnSpPr>
        <p:spPr>
          <a:xfrm rot="10800000">
            <a:off x="3616050" y="3374775"/>
            <a:ext cx="3266100" cy="5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5" name="Google Shape;295;p39"/>
          <p:cNvSpPr txBox="1"/>
          <p:nvPr/>
        </p:nvSpPr>
        <p:spPr>
          <a:xfrm>
            <a:off x="2740300" y="17567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9"/>
          <p:cNvSpPr/>
          <p:nvPr/>
        </p:nvSpPr>
        <p:spPr>
          <a:xfrm rot="1439732">
            <a:off x="1956270" y="2426146"/>
            <a:ext cx="3908373" cy="1885955"/>
          </a:xfrm>
          <a:prstGeom prst="parallelogram">
            <a:avLst>
              <a:gd fmla="val 99019" name="adj"/>
            </a:avLst>
          </a:prstGeom>
          <a:solidFill>
            <a:srgbClr val="E69138">
              <a:alpha val="59550"/>
            </a:srgbClr>
          </a:solidFill>
          <a:ln cap="flat" cmpd="sng" w="9525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idea behind SVM is that we can use Hyperplanes to create a separation between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new points will fall on one side of this separating hyperplane, which we can then use to assign a class.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3" name="Google Shape;30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4" name="Google Shape;30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 set with one feature and one binary target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weight feature for baby chicks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Classified by Male or Female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this look like visualized?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1" name="Google Shape;31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2" name="Google Shape;31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Intuition and Theory for SVM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Classification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Regression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Project Exercise and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Place points along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9" name="Google Shape;31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" name="Google Shape;32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2" name="Google Shape;322;p4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in this case, classes are perfectly separable. This is unlikely in real world datasets.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2" name="Google Shape;3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" name="Google Shape;3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5" name="Google Shape;345;p4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Idea behind SVM is to create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8" name="Google Shape;368;p4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4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" name="Google Shape;38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2" name="Google Shape;392;p4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4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45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3" name="Google Shape;413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4" name="Google Shape;414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6" name="Google Shape;416;p4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46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46"/>
          <p:cNvSpPr/>
          <p:nvPr/>
        </p:nvSpPr>
        <p:spPr>
          <a:xfrm>
            <a:off x="51518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4603250" y="2770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9" name="Google Shape;4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0" name="Google Shape;4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4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2" name="Google Shape;442;p4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7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7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2393450" y="27830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choose where to put this separating hyperplane?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8" name="Google Shape;468;p4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4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8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there are many options that perfectly separate out these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9" name="Google Shape;489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0" name="Google Shape;490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4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2" name="Google Shape;492;p4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9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9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9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9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9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of these is the “best” separator between the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20" name="Google Shape;520;p5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5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0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0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0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0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0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5" name="Google Shape;545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6" name="Google Shape;546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8" name="Google Shape;548;p5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5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5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1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1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9 covers Support Vector Machine Classification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Wikipedia has a section on Support Vector Machine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9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5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74" name="Google Shape;574;p5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2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2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592" name="Google Shape;592;p52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9" name="Google Shape;599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0" name="Google Shape;600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5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2" name="Google Shape;602;p5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5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5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3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3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20" name="Google Shape;620;p53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54"/>
          <p:cNvSpPr txBox="1"/>
          <p:nvPr>
            <p:ph idx="1" type="body"/>
          </p:nvPr>
        </p:nvSpPr>
        <p:spPr>
          <a:xfrm>
            <a:off x="311700" y="1152475"/>
            <a:ext cx="86841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same idea of maximum margins applies to N-dimensions.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7" name="Google Shape;62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8" name="Google Shape;62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5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0" name="Google Shape;630;p5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5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5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4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54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48" name="Google Shape;648;p54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5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55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 dimensional feature space: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6" name="Google Shape;656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7" name="Google Shape;657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5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5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5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5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5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5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5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5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5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5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5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5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5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55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5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 is a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6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6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6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6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6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6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6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5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7" name="Google Shape;747;p56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5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possible hyperplanes: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5" name="Google Shape;75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6" name="Google Shape;75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5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5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7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7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7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7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7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7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7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7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7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5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57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7"/>
          <p:cNvCxnSpPr/>
          <p:nvPr/>
        </p:nvCxnSpPr>
        <p:spPr>
          <a:xfrm>
            <a:off x="4261550" y="1860250"/>
            <a:ext cx="1363800" cy="28533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57"/>
          <p:cNvCxnSpPr/>
          <p:nvPr/>
        </p:nvCxnSpPr>
        <p:spPr>
          <a:xfrm flipH="1">
            <a:off x="4209725" y="1860100"/>
            <a:ext cx="718800" cy="28386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5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to maximize margins: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7" name="Google Shape;807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8" name="Google Shape;808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8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8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8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8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8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8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8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8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8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8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8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8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8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8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8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8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5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9" name="Google Shape;849;p58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8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58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5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9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9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9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9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9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9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9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9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9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9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9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9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5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59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5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each data point is a 2D vector: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59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59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6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0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0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0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0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0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0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0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0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0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0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0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6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60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6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 at margin “support”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6" name="Google Shape;956;p60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60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6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happens if classes are not perfectly separable?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4" name="Google Shape;96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5" name="Google Shape;96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6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67" name="Google Shape;967;p6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6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6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1"/>
          <p:cNvSpPr/>
          <p:nvPr/>
        </p:nvSpPr>
        <p:spPr>
          <a:xfrm rot="3401068">
            <a:off x="3276835" y="2672069"/>
            <a:ext cx="585526" cy="2053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1"/>
          <p:cNvSpPr/>
          <p:nvPr/>
        </p:nvSpPr>
        <p:spPr>
          <a:xfrm rot="7607614">
            <a:off x="4076834" y="2672004"/>
            <a:ext cx="585541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" name="Google Shape;87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6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0" name="Google Shape;990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1" name="Google Shape;991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6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93" name="Google Shape;993;p6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6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6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p62"/>
          <p:cNvCxnSpPr/>
          <p:nvPr/>
        </p:nvCxnSpPr>
        <p:spPr>
          <a:xfrm>
            <a:off x="3674300" y="28341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2"/>
          <p:cNvSpPr/>
          <p:nvPr/>
        </p:nvSpPr>
        <p:spPr>
          <a:xfrm rot="8100000">
            <a:off x="4138610" y="2756575"/>
            <a:ext cx="585484" cy="2053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5" name="Google Shape;1015;p6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6" name="Google Shape;1016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7" name="Google Shape;1017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p6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19" name="Google Shape;1019;p6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6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6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4" name="Google Shape;1034;p6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63"/>
          <p:cNvSpPr/>
          <p:nvPr/>
        </p:nvSpPr>
        <p:spPr>
          <a:xfrm rot="3936861">
            <a:off x="3390445" y="2664011"/>
            <a:ext cx="585647" cy="2052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6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2" name="Google Shape;104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3" name="Google Shape;104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4" name="Google Shape;1044;p6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45" name="Google Shape;1045;p6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6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6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6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5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5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6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one feature this classifier creates ranges for male and female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6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72" name="Google Shape;1072;p6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6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6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65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6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6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6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fit only misclassified one female training point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6" name="Google Shape;1096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7" name="Google Shape;1097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6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99" name="Google Shape;1099;p6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6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6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6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4" name="Google Shape;1114;p66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7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7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p6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looks like a high variance fit to training data, picking too much noise from Female: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3" name="Google Shape;1123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4" name="Google Shape;1124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6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6" name="Google Shape;1126;p6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6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7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6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67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8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8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68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test point close to existing female weights could get classified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0" name="Google Shape;1150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1" name="Google Shape;1151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2" name="Google Shape;1152;p6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53" name="Google Shape;1153;p6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6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8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6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8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68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68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9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9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69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6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1" name="Google Shape;1181;p6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6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6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9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9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70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7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8" name="Google Shape;1208;p7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7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7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0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70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7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4" name="Google Shape;1234;p7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5" name="Google Shape;1235;p7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7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7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7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71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History</a:t>
            </a:r>
            <a:endParaRPr/>
          </a:p>
        </p:txBody>
      </p:sp>
      <p:pic>
        <p:nvPicPr>
          <p:cNvPr descr="watermark.jpg" id="95" name="Google Shape;95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2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2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7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Distance between threshold and the observations is a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soft margin: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7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63" name="Google Shape;1263;p7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7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7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8" name="Google Shape;1278;p7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7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72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281" name="Google Shape;1281;p72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72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3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3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7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allows for misclassification inside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1" name="Google Shape;1291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2" name="Google Shape;1292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3" name="Google Shape;1293;p7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94" name="Google Shape;1294;p7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7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7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7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7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73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12" name="Google Shape;1312;p73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73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4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7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possible threshold splits if we allow for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2" name="Google Shape;1322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3" name="Google Shape;1323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7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25" name="Google Shape;1325;p7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7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7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7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7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7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7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0" name="Google Shape;1340;p7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7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74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43" name="Google Shape;1343;p74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74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/>
          <p:nvPr/>
        </p:nvSpPr>
        <p:spPr>
          <a:xfrm>
            <a:off x="4521700" y="2831350"/>
            <a:ext cx="32451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5"/>
          <p:cNvSpPr/>
          <p:nvPr/>
        </p:nvSpPr>
        <p:spPr>
          <a:xfrm>
            <a:off x="1551500" y="2831350"/>
            <a:ext cx="29139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75"/>
          <p:cNvSpPr txBox="1"/>
          <p:nvPr>
            <p:ph idx="1" type="body"/>
          </p:nvPr>
        </p:nvSpPr>
        <p:spPr>
          <a:xfrm>
            <a:off x="311700" y="1152475"/>
            <a:ext cx="86841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cross validation to determine the optimal size of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3" name="Google Shape;1353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4" name="Google Shape;1354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5" name="Google Shape;1355;p7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56" name="Google Shape;1356;p7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7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7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5"/>
          <p:cNvCxnSpPr/>
          <p:nvPr/>
        </p:nvCxnSpPr>
        <p:spPr>
          <a:xfrm>
            <a:off x="44935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75"/>
          <p:cNvCxnSpPr/>
          <p:nvPr/>
        </p:nvCxnSpPr>
        <p:spPr>
          <a:xfrm>
            <a:off x="5692100" y="2824550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75"/>
          <p:cNvCxnSpPr/>
          <p:nvPr/>
        </p:nvCxnSpPr>
        <p:spPr>
          <a:xfrm>
            <a:off x="35436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75"/>
          <p:cNvCxnSpPr/>
          <p:nvPr/>
        </p:nvCxnSpPr>
        <p:spPr>
          <a:xfrm flipH="1">
            <a:off x="4485500" y="2756175"/>
            <a:ext cx="1231500" cy="27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1375" name="Google Shape;1375;p75"/>
          <p:cNvCxnSpPr/>
          <p:nvPr/>
        </p:nvCxnSpPr>
        <p:spPr>
          <a:xfrm rot="10800000">
            <a:off x="3512900" y="2756175"/>
            <a:ext cx="10143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7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7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76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76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76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6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76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6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7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6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6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76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6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6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6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6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6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76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p7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6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soft margin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76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6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8" name="Google Shape;1438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9" name="Google Shape;1439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7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7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7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77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7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7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7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7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7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7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7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7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7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7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77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7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7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7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set is technically perfectly separable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77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7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7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7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7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7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4" name="Google Shape;14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5" name="Google Shape;14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7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7" name="Google Shape;1497;p7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7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7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8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8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8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7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78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7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8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7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8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4" name="Google Shape;1534;p7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78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78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8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78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7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4" name="Google Shape;1544;p78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78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78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9"/>
          <p:cNvSpPr/>
          <p:nvPr/>
        </p:nvSpPr>
        <p:spPr>
          <a:xfrm>
            <a:off x="4316425" y="1847325"/>
            <a:ext cx="2927950" cy="2867550"/>
          </a:xfrm>
          <a:custGeom>
            <a:rect b="b" l="l" r="r" t="t"/>
            <a:pathLst>
              <a:path extrusionOk="0" h="114702" w="117118">
                <a:moveTo>
                  <a:pt x="0" y="724"/>
                </a:moveTo>
                <a:lnTo>
                  <a:pt x="7245" y="114702"/>
                </a:lnTo>
                <a:lnTo>
                  <a:pt x="117118" y="114702"/>
                </a:lnTo>
                <a:lnTo>
                  <a:pt x="116876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552" name="Google Shape;1552;p79"/>
          <p:cNvSpPr/>
          <p:nvPr/>
        </p:nvSpPr>
        <p:spPr>
          <a:xfrm>
            <a:off x="2239725" y="1853350"/>
            <a:ext cx="2263850" cy="2861525"/>
          </a:xfrm>
          <a:custGeom>
            <a:rect b="b" l="l" r="r" t="t"/>
            <a:pathLst>
              <a:path extrusionOk="0" h="114461" w="90554">
                <a:moveTo>
                  <a:pt x="0" y="0"/>
                </a:moveTo>
                <a:lnTo>
                  <a:pt x="82585" y="483"/>
                </a:lnTo>
                <a:lnTo>
                  <a:pt x="90554" y="113978"/>
                </a:lnTo>
                <a:lnTo>
                  <a:pt x="241" y="114461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553" name="Google Shape;1553;p7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5" name="Google Shape;155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6" name="Google Shape;155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8" name="Google Shape;1558;p7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9" name="Google Shape;1559;p7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9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9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9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9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9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7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9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9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79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79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79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79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7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7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7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79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7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7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79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7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7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7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7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79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79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9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7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5" name="Google Shape;1595;p7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7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7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7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79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9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79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9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9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79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5" name="Google Shape;1605;p79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79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79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8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4" name="Google Shape;16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5" name="Google Shape;16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8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8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8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0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0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80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0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0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0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0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0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0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0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8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0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80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80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0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80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4" name="Google Shape;1654;p8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6" name="Google Shape;1656;p80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8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9" name="Google Shape;1659;p80"/>
          <p:cNvCxnSpPr>
            <a:endCxn id="1616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80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1" name="Google Shape;1661;p80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0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0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0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80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80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1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73" name="Google Shape;167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4" name="Google Shape;167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81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81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7" name="Google Shape;1677;p81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1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1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1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1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1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1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1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1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1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1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1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1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1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1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1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1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1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1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1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1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1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1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1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1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1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1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1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1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1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1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1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1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81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81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81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3" name="Google Shape;1713;p81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1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5" name="Google Shape;1715;p81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81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1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8" name="Google Shape;1718;p81"/>
          <p:cNvCxnSpPr>
            <a:endCxn id="1675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81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0" name="Google Shape;1720;p81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81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81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1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1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1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1"/>
          <p:cNvSpPr/>
          <p:nvPr/>
        </p:nvSpPr>
        <p:spPr>
          <a:xfrm rot="5752995">
            <a:off x="4449274" y="3386797"/>
            <a:ext cx="386335" cy="1471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will be one of the most recently developed machine learning algorithms we will learn about!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review the recent history behind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" name="Google Shape;103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2"/>
          <p:cNvSpPr/>
          <p:nvPr/>
        </p:nvSpPr>
        <p:spPr>
          <a:xfrm>
            <a:off x="2245750" y="1847325"/>
            <a:ext cx="3127150" cy="2867550"/>
          </a:xfrm>
          <a:custGeom>
            <a:rect b="b" l="l" r="r" t="t"/>
            <a:pathLst>
              <a:path extrusionOk="0" h="114702" w="125086">
                <a:moveTo>
                  <a:pt x="0" y="0"/>
                </a:moveTo>
                <a:lnTo>
                  <a:pt x="80413" y="241"/>
                </a:lnTo>
                <a:lnTo>
                  <a:pt x="125086" y="114702"/>
                </a:lnTo>
                <a:lnTo>
                  <a:pt x="0" y="114702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732" name="Google Shape;1732;p82"/>
          <p:cNvSpPr/>
          <p:nvPr/>
        </p:nvSpPr>
        <p:spPr>
          <a:xfrm>
            <a:off x="4316425" y="1859375"/>
            <a:ext cx="2940025" cy="2855500"/>
          </a:xfrm>
          <a:custGeom>
            <a:rect b="b" l="l" r="r" t="t"/>
            <a:pathLst>
              <a:path extrusionOk="0" h="114220" w="117601">
                <a:moveTo>
                  <a:pt x="0" y="242"/>
                </a:moveTo>
                <a:lnTo>
                  <a:pt x="42984" y="114220"/>
                </a:lnTo>
                <a:lnTo>
                  <a:pt x="117118" y="113496"/>
                </a:lnTo>
                <a:lnTo>
                  <a:pt x="117601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733" name="Google Shape;1733;p82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5" name="Google Shape;173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6" name="Google Shape;173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2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8" name="Google Shape;1738;p82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82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82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82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82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82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2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82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82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82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2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2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82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82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82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82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82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82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82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82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82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82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82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2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2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82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2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82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82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82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2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2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2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82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82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82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82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82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7" name="Google Shape;1777;p82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82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82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0" name="Google Shape;1780;p82"/>
          <p:cNvCxnSpPr>
            <a:endCxn id="1737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82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82" name="Google Shape;1782;p82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82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82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82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2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82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only visualized cases where the classes are easily separated by the hyperplane in the original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for some misclassifications still resulted in reasonable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happen in a case where a hyperplane performs poorly, even when allowing for misclassifications?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4" name="Google Shape;1794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5" name="Google Shape;1795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8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2" name="Google Shape;180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3" name="Google Shape;180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4" name="Google Shape;1804;p8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05" name="Google Shape;1805;p8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6" name="Google Shape;1806;p8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84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84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84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4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4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4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8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8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8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8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84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4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4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8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0" name="Google Shape;183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1" name="Google Shape;183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2" name="Google Shape;1832;p8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3" name="Google Shape;1833;p8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4" name="Google Shape;1834;p8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8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8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8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85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5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85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85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85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85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8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8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8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8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8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85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85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85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2" name="Google Shape;1852;p85"/>
          <p:cNvCxnSpPr/>
          <p:nvPr/>
        </p:nvCxnSpPr>
        <p:spPr>
          <a:xfrm>
            <a:off x="46459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8" name="Google Shape;1858;p8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9" name="Google Shape;18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0" name="Google Shape;18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1" name="Google Shape;1861;p8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2" name="Google Shape;1862;p8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8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8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8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86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86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86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86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86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86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8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8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8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8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8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6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86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86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1" name="Google Shape;1881;p86"/>
          <p:cNvCxnSpPr/>
          <p:nvPr/>
        </p:nvCxnSpPr>
        <p:spPr>
          <a:xfrm>
            <a:off x="3661750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8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8" name="Google Shape;1888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9" name="Google Shape;1889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0" name="Google Shape;1890;p8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91" name="Google Shape;1891;p8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8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8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8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8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8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87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87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87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87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87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8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3" name="Google Shape;1903;p8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8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8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8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87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7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87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0" name="Google Shape;1910;p87"/>
          <p:cNvCxnSpPr/>
          <p:nvPr/>
        </p:nvCxnSpPr>
        <p:spPr>
          <a:xfrm>
            <a:off x="5961825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8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8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0" name="Google Shape;1920;p8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88"/>
          <p:cNvSpPr/>
          <p:nvPr/>
        </p:nvSpPr>
        <p:spPr>
          <a:xfrm>
            <a:off x="4190638" y="40497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8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8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8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8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8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88"/>
          <p:cNvSpPr/>
          <p:nvPr/>
        </p:nvSpPr>
        <p:spPr>
          <a:xfrm>
            <a:off x="3532813" y="326596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8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88"/>
          <p:cNvSpPr/>
          <p:nvPr/>
        </p:nvSpPr>
        <p:spPr>
          <a:xfrm>
            <a:off x="3600025" y="243905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88"/>
          <p:cNvSpPr/>
          <p:nvPr/>
        </p:nvSpPr>
        <p:spPr>
          <a:xfrm>
            <a:off x="3068425" y="347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8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88"/>
          <p:cNvSpPr/>
          <p:nvPr/>
        </p:nvSpPr>
        <p:spPr>
          <a:xfrm>
            <a:off x="3622850" y="29903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8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88"/>
          <p:cNvSpPr/>
          <p:nvPr/>
        </p:nvSpPr>
        <p:spPr>
          <a:xfrm>
            <a:off x="5312675" y="32337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88"/>
          <p:cNvSpPr/>
          <p:nvPr/>
        </p:nvSpPr>
        <p:spPr>
          <a:xfrm>
            <a:off x="5077575" y="27786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88"/>
          <p:cNvSpPr/>
          <p:nvPr/>
        </p:nvSpPr>
        <p:spPr>
          <a:xfrm rot="6226896">
            <a:off x="4494133" y="27556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88"/>
          <p:cNvSpPr/>
          <p:nvPr/>
        </p:nvSpPr>
        <p:spPr>
          <a:xfrm rot="6226896">
            <a:off x="4178769" y="29413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88"/>
          <p:cNvSpPr/>
          <p:nvPr/>
        </p:nvSpPr>
        <p:spPr>
          <a:xfrm rot="6226896">
            <a:off x="4454434" y="33099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88"/>
          <p:cNvSpPr/>
          <p:nvPr/>
        </p:nvSpPr>
        <p:spPr>
          <a:xfrm rot="6226896">
            <a:off x="4235047" y="31931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88"/>
          <p:cNvSpPr/>
          <p:nvPr/>
        </p:nvSpPr>
        <p:spPr>
          <a:xfrm rot="6226896">
            <a:off x="5019169" y="306845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88"/>
          <p:cNvSpPr/>
          <p:nvPr/>
        </p:nvSpPr>
        <p:spPr>
          <a:xfrm rot="6226896">
            <a:off x="4519734" y="30439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88"/>
          <p:cNvSpPr/>
          <p:nvPr/>
        </p:nvSpPr>
        <p:spPr>
          <a:xfrm rot="6226896">
            <a:off x="4713508" y="28724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88"/>
          <p:cNvSpPr/>
          <p:nvPr/>
        </p:nvSpPr>
        <p:spPr>
          <a:xfrm rot="7203796">
            <a:off x="4870247" y="34218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88"/>
          <p:cNvSpPr/>
          <p:nvPr/>
        </p:nvSpPr>
        <p:spPr>
          <a:xfrm rot="7203796">
            <a:off x="4515441" y="35115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88"/>
          <p:cNvSpPr/>
          <p:nvPr/>
        </p:nvSpPr>
        <p:spPr>
          <a:xfrm rot="7203796">
            <a:off x="5404122" y="347271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88"/>
          <p:cNvSpPr/>
          <p:nvPr/>
        </p:nvSpPr>
        <p:spPr>
          <a:xfrm rot="7203796">
            <a:off x="4264995" y="35561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88"/>
          <p:cNvSpPr/>
          <p:nvPr/>
        </p:nvSpPr>
        <p:spPr>
          <a:xfrm rot="7203796">
            <a:off x="4813902" y="37057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88"/>
          <p:cNvSpPr/>
          <p:nvPr/>
        </p:nvSpPr>
        <p:spPr>
          <a:xfrm rot="7203796">
            <a:off x="5048019" y="35955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8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88"/>
          <p:cNvSpPr/>
          <p:nvPr/>
        </p:nvSpPr>
        <p:spPr>
          <a:xfrm rot="7203796">
            <a:off x="5833959" y="3382940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88"/>
          <p:cNvSpPr/>
          <p:nvPr/>
        </p:nvSpPr>
        <p:spPr>
          <a:xfrm rot="7203796">
            <a:off x="5502687" y="4024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8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8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8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8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8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8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8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Can’t split classes with hyperplane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88"/>
          <p:cNvSpPr/>
          <p:nvPr/>
        </p:nvSpPr>
        <p:spPr>
          <a:xfrm rot="6226896">
            <a:off x="4802319" y="32257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88"/>
          <p:cNvSpPr/>
          <p:nvPr/>
        </p:nvSpPr>
        <p:spPr>
          <a:xfrm>
            <a:off x="3911175" y="32880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88"/>
          <p:cNvSpPr/>
          <p:nvPr/>
        </p:nvSpPr>
        <p:spPr>
          <a:xfrm>
            <a:off x="4175088" y="3394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88"/>
          <p:cNvSpPr/>
          <p:nvPr/>
        </p:nvSpPr>
        <p:spPr>
          <a:xfrm>
            <a:off x="4063575" y="3135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8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8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8"/>
          <p:cNvSpPr/>
          <p:nvPr/>
        </p:nvSpPr>
        <p:spPr>
          <a:xfrm rot="-2700000">
            <a:off x="6059371" y="4040587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88"/>
          <p:cNvSpPr/>
          <p:nvPr/>
        </p:nvSpPr>
        <p:spPr>
          <a:xfrm rot="-2700000">
            <a:off x="6296288" y="3419571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88"/>
          <p:cNvSpPr/>
          <p:nvPr/>
        </p:nvSpPr>
        <p:spPr>
          <a:xfrm rot="-2700000">
            <a:off x="6664620" y="3579589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88"/>
          <p:cNvSpPr/>
          <p:nvPr/>
        </p:nvSpPr>
        <p:spPr>
          <a:xfrm rot="-2700000">
            <a:off x="6554470" y="3753802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88"/>
          <p:cNvSpPr/>
          <p:nvPr/>
        </p:nvSpPr>
        <p:spPr>
          <a:xfrm rot="-2700000">
            <a:off x="6274102" y="372452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88"/>
          <p:cNvSpPr/>
          <p:nvPr/>
        </p:nvSpPr>
        <p:spPr>
          <a:xfrm rot="-2700000">
            <a:off x="6060521" y="365533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88"/>
          <p:cNvSpPr/>
          <p:nvPr/>
        </p:nvSpPr>
        <p:spPr>
          <a:xfrm rot="4500054">
            <a:off x="5953838" y="4252375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88"/>
          <p:cNvSpPr/>
          <p:nvPr/>
        </p:nvSpPr>
        <p:spPr>
          <a:xfrm rot="4500054">
            <a:off x="5705328" y="4255308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88"/>
          <p:cNvSpPr/>
          <p:nvPr/>
        </p:nvSpPr>
        <p:spPr>
          <a:xfrm rot="4500054">
            <a:off x="5883372" y="3987694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88"/>
          <p:cNvSpPr/>
          <p:nvPr/>
        </p:nvSpPr>
        <p:spPr>
          <a:xfrm rot="-9296872">
            <a:off x="6476731" y="29366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88"/>
          <p:cNvSpPr/>
          <p:nvPr/>
        </p:nvSpPr>
        <p:spPr>
          <a:xfrm rot="-9296872">
            <a:off x="5812138" y="29263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88"/>
          <p:cNvSpPr/>
          <p:nvPr/>
        </p:nvSpPr>
        <p:spPr>
          <a:xfrm rot="-9296872">
            <a:off x="5836590" y="2525508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8"/>
          <p:cNvSpPr/>
          <p:nvPr/>
        </p:nvSpPr>
        <p:spPr>
          <a:xfrm rot="-9296872">
            <a:off x="6037963" y="256946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88"/>
          <p:cNvSpPr/>
          <p:nvPr/>
        </p:nvSpPr>
        <p:spPr>
          <a:xfrm rot="-9296872">
            <a:off x="6106305" y="28429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88"/>
          <p:cNvSpPr/>
          <p:nvPr/>
        </p:nvSpPr>
        <p:spPr>
          <a:xfrm rot="-9296872">
            <a:off x="6114302" y="30673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88"/>
          <p:cNvSpPr/>
          <p:nvPr/>
        </p:nvSpPr>
        <p:spPr>
          <a:xfrm rot="-2102962">
            <a:off x="6711908" y="29635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88"/>
          <p:cNvSpPr/>
          <p:nvPr/>
        </p:nvSpPr>
        <p:spPr>
          <a:xfrm rot="-2102962">
            <a:off x="6799625" y="3196039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88"/>
          <p:cNvSpPr/>
          <p:nvPr/>
        </p:nvSpPr>
        <p:spPr>
          <a:xfrm rot="-2102962">
            <a:off x="6487267" y="3120215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88"/>
          <p:cNvSpPr/>
          <p:nvPr/>
        </p:nvSpPr>
        <p:spPr>
          <a:xfrm rot="-351003">
            <a:off x="4300739" y="2385075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88"/>
          <p:cNvSpPr/>
          <p:nvPr/>
        </p:nvSpPr>
        <p:spPr>
          <a:xfrm rot="-351003">
            <a:off x="5189078" y="214494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88"/>
          <p:cNvSpPr/>
          <p:nvPr/>
        </p:nvSpPr>
        <p:spPr>
          <a:xfrm rot="-351003">
            <a:off x="5061204" y="240828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88"/>
          <p:cNvSpPr/>
          <p:nvPr/>
        </p:nvSpPr>
        <p:spPr>
          <a:xfrm rot="-351003">
            <a:off x="4927828" y="2201854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88"/>
          <p:cNvSpPr/>
          <p:nvPr/>
        </p:nvSpPr>
        <p:spPr>
          <a:xfrm rot="-351003">
            <a:off x="4512077" y="231166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88"/>
          <p:cNvSpPr/>
          <p:nvPr/>
        </p:nvSpPr>
        <p:spPr>
          <a:xfrm rot="-351003">
            <a:off x="4701553" y="208433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88"/>
          <p:cNvSpPr/>
          <p:nvPr/>
        </p:nvSpPr>
        <p:spPr>
          <a:xfrm rot="6843441">
            <a:off x="4085522" y="2482919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88"/>
          <p:cNvSpPr/>
          <p:nvPr/>
        </p:nvSpPr>
        <p:spPr>
          <a:xfrm rot="6843441">
            <a:off x="3890664" y="2328658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88"/>
          <p:cNvSpPr/>
          <p:nvPr/>
        </p:nvSpPr>
        <p:spPr>
          <a:xfrm rot="6843441">
            <a:off x="4197517" y="2232962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88"/>
          <p:cNvSpPr/>
          <p:nvPr/>
        </p:nvSpPr>
        <p:spPr>
          <a:xfrm rot="-9296872">
            <a:off x="4876531" y="43844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88"/>
          <p:cNvSpPr/>
          <p:nvPr/>
        </p:nvSpPr>
        <p:spPr>
          <a:xfrm rot="-9296872">
            <a:off x="4211938" y="43741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88"/>
          <p:cNvSpPr/>
          <p:nvPr/>
        </p:nvSpPr>
        <p:spPr>
          <a:xfrm rot="-9296872">
            <a:off x="5448240" y="229802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88"/>
          <p:cNvSpPr/>
          <p:nvPr/>
        </p:nvSpPr>
        <p:spPr>
          <a:xfrm rot="-9296872">
            <a:off x="5484238" y="26180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88"/>
          <p:cNvSpPr/>
          <p:nvPr/>
        </p:nvSpPr>
        <p:spPr>
          <a:xfrm rot="-9296872">
            <a:off x="4506105" y="42907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88"/>
          <p:cNvSpPr/>
          <p:nvPr/>
        </p:nvSpPr>
        <p:spPr>
          <a:xfrm rot="-9296872">
            <a:off x="4805515" y="4120635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88"/>
          <p:cNvSpPr/>
          <p:nvPr/>
        </p:nvSpPr>
        <p:spPr>
          <a:xfrm rot="-2102962">
            <a:off x="5111708" y="44113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88"/>
          <p:cNvSpPr/>
          <p:nvPr/>
        </p:nvSpPr>
        <p:spPr>
          <a:xfrm rot="-2102962">
            <a:off x="5109600" y="41635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88"/>
          <p:cNvSpPr/>
          <p:nvPr/>
        </p:nvSpPr>
        <p:spPr>
          <a:xfrm rot="-2102962">
            <a:off x="5414717" y="43730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solve these cases, we move on from Support Vector Classifier, to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SVMs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project the data to a higher dimension, in order to use a hyperplane in this higher dimension to separate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7" name="Google Shape;2007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8" name="Google Shape;2008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90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4" name="Google Shape;2014;p9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Kernels</a:t>
            </a:r>
            <a:endParaRPr/>
          </a:p>
        </p:txBody>
      </p:sp>
      <p:pic>
        <p:nvPicPr>
          <p:cNvPr descr="watermark.jpg" id="2015" name="Google Shape;201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6" name="Google Shape;201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move beyond a Support Vector Classifier and use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a variety of kernels we can use to “project” the features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this works through some visual examples...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3" name="Google Shape;2023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4" name="Google Shape;2024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Spelling of some names and article titles may be slightly altered due to various translation options from Russian to English (e.g. Alexey vs. Alexei).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" name="Google Shape;111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9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1D example of classes not easily separated by a single hyperplane: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1" name="Google Shape;203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2" name="Google Shape;203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9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4" name="Google Shape;2034;p9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9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6" name="Google Shape;2036;p9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7" name="Google Shape;2037;p9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9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9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9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9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9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9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9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9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92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2" name="Google Shape;2052;p9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using a kernel could project this feature onto another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3" name="Google Shape;2053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4" name="Google Shape;2054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5" name="Google Shape;2055;p9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56" name="Google Shape;2056;p9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9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9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9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9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9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9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9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9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9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9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9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93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94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5" name="Google Shape;207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6" name="Google Shape;207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7" name="Google Shape;2077;p94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8" name="Google Shape;2078;p94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9" name="Google Shape;2079;p94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94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94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94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94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94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94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94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94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94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94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94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95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7" name="Google Shape;2097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8" name="Google Shape;2098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p95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00" name="Google Shape;2100;p95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95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95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95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95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95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95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95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95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95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95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1" name="Google Shape;2111;p95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95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95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95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9" name="Google Shape;2119;p96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20" name="Google Shape;212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1" name="Google Shape;2121;p96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4" name="Google Shape;2124;p96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5" name="Google Shape;2125;p96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6" name="Google Shape;2126;p96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96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96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96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96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96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96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96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96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96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96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96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96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9" name="Google Shape;2139;p96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0" name="Google Shape;2140;p96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5" name="Google Shape;2145;p97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6" name="Google Shape;214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7" name="Google Shape;2147;p97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8" name="Google Shape;214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9" name="Google Shape;214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0" name="Google Shape;2150;p97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1" name="Google Shape;2151;p97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2" name="Google Shape;2152;p97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97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97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97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97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97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97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97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97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97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2" name="Google Shape;2162;p97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97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97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97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97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7" name="Google Shape;2167;p97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97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97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97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97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97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97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97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97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0" name="Google Shape;2180;p98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81" name="Google Shape;2181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2" name="Google Shape;2182;p98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3" name="Google Shape;2183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4" name="Google Shape;2184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5" name="Google Shape;2185;p98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6" name="Google Shape;2186;p98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7" name="Google Shape;2187;p98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98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98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98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98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98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98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98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98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98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98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98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98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0" name="Google Shape;2200;p98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1" name="Google Shape;2201;p98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98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98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98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98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98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98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8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98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98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1" name="Google Shape;2211;p98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98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98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99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99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0" name="Google Shape;2220;p99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21" name="Google Shape;2221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2" name="Google Shape;2222;p99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3" name="Google Shape;2223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4" name="Google Shape;2224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5" name="Google Shape;2225;p99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26" name="Google Shape;2226;p99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7" name="Google Shape;2227;p99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99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99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99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99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99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99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99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99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99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99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99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99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0" name="Google Shape;2240;p99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1" name="Google Shape;2241;p99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2" name="Google Shape;2242;p99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99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99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99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99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99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99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99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99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1" name="Google Shape;2251;p99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99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99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00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00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0" name="Google Shape;2260;p100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61" name="Google Shape;226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2" name="Google Shape;2262;p100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3" name="Google Shape;226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4" name="Google Shape;226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100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66" name="Google Shape;2266;p100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7" name="Google Shape;2267;p100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00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00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00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00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00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00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00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00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00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7" name="Google Shape;2277;p100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00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00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0" name="Google Shape;2280;p100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00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2" name="Google Shape;2282;p100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00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00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00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00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00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00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00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00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100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100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93" name="Google Shape;2293;p100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01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01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0" name="Google Shape;2300;p101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2" name="Google Shape;2302;p101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3" name="Google Shape;2303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4" name="Google Shape;2304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5" name="Google Shape;2305;p101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06" name="Google Shape;2306;p101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7" name="Google Shape;2307;p101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01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01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01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01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01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01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01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01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01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01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01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101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0" name="Google Shape;2320;p101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1" name="Google Shape;2321;p101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2" name="Google Shape;2322;p101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01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01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01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01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01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01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01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01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1" name="Google Shape;2331;p101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2" name="Google Shape;2332;p101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01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4" name="Google Shape;2334;p101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Vladimir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Vapnik obtained his Ph.D in statistics at the Institute of Control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Sciences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Moscow.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at the Institute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from 1961-1990.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" name="Google Shape;119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02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02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1" name="Google Shape;2341;p102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42" name="Google Shape;23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3" name="Google Shape;2343;p10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4" name="Google Shape;23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5" name="Google Shape;23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6" name="Google Shape;2346;p10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7" name="Google Shape;2347;p102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8" name="Google Shape;2348;p10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0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0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0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0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0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0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0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0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0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8" name="Google Shape;2358;p10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0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02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02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2" name="Google Shape;2362;p102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3" name="Google Shape;2363;p102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02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02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02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02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02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02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02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2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2" name="Google Shape;2372;p102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102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102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75" name="Google Shape;2375;p102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102"/>
          <p:cNvCxnSpPr>
            <a:stCxn id="2375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7" name="Google Shape;2377;p102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03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03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4" name="Google Shape;2384;p103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6" name="Google Shape;2386;p10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7" name="Google Shape;238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8" name="Google Shape;238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9" name="Google Shape;2389;p10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0" name="Google Shape;2390;p103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1" name="Google Shape;2391;p10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0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0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0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0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0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0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0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0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0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0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0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03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4" name="Google Shape;2404;p103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5" name="Google Shape;2405;p103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6" name="Google Shape;2406;p103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03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03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03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03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03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03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03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03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5" name="Google Shape;2415;p103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103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103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18" name="Google Shape;2418;p103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9" name="Google Shape;2419;p103"/>
          <p:cNvCxnSpPr>
            <a:stCxn id="2418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20" name="Google Shape;2420;p103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6" name="Google Shape;2426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2D feature space where a hyperplane can not separate effectively, even with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7" name="Google Shape;2427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8" name="Google Shape;2428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04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04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04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04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04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04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04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04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04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04"/>
          <p:cNvSpPr/>
          <p:nvPr/>
        </p:nvSpPr>
        <p:spPr>
          <a:xfrm>
            <a:off x="3540750" y="3024525"/>
            <a:ext cx="2342400" cy="1835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04"/>
          <p:cNvSpPr txBox="1"/>
          <p:nvPr/>
        </p:nvSpPr>
        <p:spPr>
          <a:xfrm>
            <a:off x="4110297" y="47614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0" name="Google Shape;2440;p104"/>
          <p:cNvSpPr txBox="1"/>
          <p:nvPr/>
        </p:nvSpPr>
        <p:spPr>
          <a:xfrm>
            <a:off x="2662497" y="37708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6" name="Google Shape;2446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Vector Machines to enable the use of a kernel transformation to project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05"/>
          <p:cNvSpPr/>
          <p:nvPr/>
        </p:nvSpPr>
        <p:spPr>
          <a:xfrm rot="-4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05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05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05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05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05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05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05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05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05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4" name="Google Shape;2464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5" name="Google Shape;2465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6" name="Google Shape;2466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06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06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06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06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06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06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06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06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06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06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7" name="Google Shape;2477;p106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8" name="Google Shape;2478;p106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9" name="Google Shape;2479;p106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5" name="Google Shape;2485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6" name="Google Shape;2486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7" name="Google Shape;2487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07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7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07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07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07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07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07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07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07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07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8" name="Google Shape;2498;p107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9" name="Google Shape;2499;p107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0" name="Google Shape;2500;p107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6" name="Google Shape;2506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7" name="Google Shape;2507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8" name="Google Shape;2508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08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08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08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08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3" name="Google Shape;2513;p108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4" name="Google Shape;2514;p108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5" name="Google Shape;2515;p108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6" name="Google Shape;2516;p108"/>
          <p:cNvSpPr/>
          <p:nvPr/>
        </p:nvSpPr>
        <p:spPr>
          <a:xfrm rot="1045017">
            <a:off x="3261817" y="2743033"/>
            <a:ext cx="2783867" cy="1613582"/>
          </a:xfrm>
          <a:prstGeom prst="flowChartInputOutput">
            <a:avLst/>
          </a:prstGeom>
          <a:solidFill>
            <a:srgbClr val="E69138">
              <a:alpha val="59550"/>
            </a:srgbClr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08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08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08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08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08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08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8" name="Google Shape;2528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have heard of the use of kernels in SVM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“kernel trick”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previously visualized transforming data points from one dimension into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Mathematically,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actually avoids recomputing the points in a higher dimensional space!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9" name="Google Shape;2529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0" name="Google Shape;2530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6" name="Google Shape;2536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kernel trick achieve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takes advantage of dot products of the transpositions of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lecture, we will go through the basic mathematical ideas behind the “kernel trick”!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7" name="Google Shape;2537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8" name="Google Shape;2538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11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4" name="Google Shape;2544;p111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 Trick and Math</a:t>
            </a:r>
            <a:endParaRPr/>
          </a:p>
        </p:txBody>
      </p:sp>
      <p:pic>
        <p:nvPicPr>
          <p:cNvPr descr="watermark.jpg" id="2545" name="Google Shape;2545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6" name="Google Shape;2546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